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6E3BE9-9667-4362-A5E9-475767890D60}" type="datetimeFigureOut">
              <a:rPr lang="en-GB" smtClean="0"/>
              <a:t>02/09/2019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0AE210-35C7-4B85-8E58-49F9C0E8A966}" type="slidenum">
              <a:rPr lang="en-GB" smtClean="0"/>
              <a:t>‹#›</a:t>
            </a:fld>
            <a:endParaRPr lang="en-GB"/>
          </a:p>
        </p:txBody>
      </p:sp>
    </p:spTree>
    <p:extLst>
      <p:ext uri="{BB962C8B-B14F-4D97-AF65-F5344CB8AC3E}">
        <p14:creationId xmlns:p14="http://schemas.microsoft.com/office/powerpoint/2010/main" val="2317521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p:spPr>
        <p:txBody>
          <a:bodyPr/>
          <a:lstStyle/>
          <a:p>
            <a:pPr algn="r"/>
            <a:r>
              <a:rPr lang="ar-IQ" altLang="en-US" smtClean="0"/>
              <a:t>لا يمكن فهم إدارة الجودة إلا إذا كنا قادرين على فهم مصطلح الجودة ، والذي يعرف بأنه:</a:t>
            </a:r>
          </a:p>
          <a:p>
            <a:pPr algn="r"/>
            <a:r>
              <a:rPr lang="ar-IQ" altLang="en-US" smtClean="0"/>
              <a:t>الجودة هي قدرة المنتج أو الخدمة على تلبية توقعات العملاء أو تجاوزها باستمرار.</a:t>
            </a:r>
          </a:p>
          <a:p>
            <a:pPr algn="r"/>
            <a:r>
              <a:rPr lang="ar-IQ" altLang="en-US" smtClean="0"/>
              <a:t>غالبًا ما يتم إهمال الجودة كمحدد للعائدات ، يميل الناس إلى ربط الجودة مع السعر المرتفع للمنتج أو العنصر الذي يرغبون في شرائه ، وهذا من الناحية التاريخية عبارة غير صحيحة. ويدل النقاش بين الفلسفة الأمريكية واليابانية على أن الجودة يتم تقديمها بدون تكلفة وهي المصدر الرئيسي للإيرادات أو الأرباح.</a:t>
            </a:r>
            <a:endParaRPr lang="en-GB" altLang="en-US" smtClean="0"/>
          </a:p>
          <a:p>
            <a:pPr algn="r"/>
            <a:r>
              <a:rPr lang="ar-IQ" altLang="en-US" smtClean="0"/>
              <a:t>عندما تحدثت الصناعة الأمريكية في السبعينيات والثمانينيات عن خفض التكاليف وتحسين الإنتاجية ، لم تحرص على إدارة الجودة ، التي كانت "الكأس المقدسة" للصناعة اليابانية.</a:t>
            </a:r>
          </a:p>
          <a:p>
            <a:pPr algn="r"/>
            <a:r>
              <a:rPr lang="ar-IQ" altLang="en-US" smtClean="0"/>
              <a:t>► عندما دخلت الشركات اليابانية وشغلت الأسواق الأمريكية كان الشيء الوحيد الذي جعل منتجاتها وخدماتها أفضل من الأمريكيين هو مفهوم الجودة ، مما أدى إلى زيادة في الإيرادات وإنتاجية الشركات اليابانية.</a:t>
            </a:r>
            <a:endParaRPr lang="en-GB" altLang="en-US" smtClean="0"/>
          </a:p>
        </p:txBody>
      </p:sp>
      <p:sp>
        <p:nvSpPr>
          <p:cNvPr id="1536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8BADD09-D0F4-4396-BCDD-B98BE31453AB}" type="slidenum">
              <a:rPr lang="en-GB" altLang="en-US" smtClean="0"/>
              <a:pPr eaLnBrk="1" hangingPunct="1">
                <a:spcBef>
                  <a:spcPct val="0"/>
                </a:spcBef>
              </a:pPr>
              <a:t>3</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p:spPr>
        <p:txBody>
          <a:bodyPr/>
          <a:lstStyle/>
          <a:p>
            <a:pPr algn="r"/>
            <a:r>
              <a:rPr lang="ar-IQ" altLang="en-US" smtClean="0"/>
              <a:t>من خلال الثورة الصناعية ، قام الحرفي الماهر بتنفيذ جميع مراحل الإنتاج. فخر في الصنعة والسمعة في كثير من الأحيان شكلت أساسا لإنتاج نوعية جيدة. كانت واحدة أو مجموعة صغيرة من العمال مسؤولة عن المنتج بأكمله.</a:t>
            </a:r>
          </a:p>
          <a:p>
            <a:pPr algn="r"/>
            <a:r>
              <a:rPr lang="ar-IQ" altLang="en-US" smtClean="0"/>
              <a:t>بعد الثورة الصناعية والتخصص وتقسيم العمل كان كل عامل مسؤولاً عن جزء صغير من العمل. وقد أدى ذلك إلى فقدان الفخر في العمل والفشل في إنتاج منتجات عالية الجودة.</a:t>
            </a:r>
          </a:p>
          <a:p>
            <a:pPr algn="r"/>
            <a:r>
              <a:rPr lang="en-GB" altLang="en-US" smtClean="0"/>
              <a:t>brought </a:t>
            </a:r>
            <a:r>
              <a:rPr lang="ar-IQ" altLang="en-US" smtClean="0"/>
              <a:t>فريدريك وينسلو تايلور والد الإدارة العلمية أعاد مفهوم الجودة من خلال دمج فحص المنتج بالإضافة إلى التركيز على أهمية إدارة التصنيع.</a:t>
            </a:r>
          </a:p>
          <a:p>
            <a:pPr algn="r"/>
            <a:r>
              <a:rPr lang="ar-IQ" altLang="en-US" smtClean="0"/>
              <a:t> ► قدم </a:t>
            </a:r>
            <a:r>
              <a:rPr lang="en-GB" altLang="en-US" smtClean="0"/>
              <a:t>G.S. Radford </a:t>
            </a:r>
            <a:r>
              <a:rPr lang="ar-IQ" altLang="en-US" smtClean="0"/>
              <a:t>مفهوم الجودة في مرحلة تصميم المنتج وارتبط بجودة عالية مع زيادة الإنتاجية وخفض التكاليف.</a:t>
            </a:r>
          </a:p>
          <a:p>
            <a:pPr algn="r"/>
            <a:r>
              <a:rPr lang="ar-IQ" altLang="en-US" smtClean="0"/>
              <a:t> ►1924 - 1930 (</a:t>
            </a:r>
            <a:r>
              <a:rPr lang="en-GB" altLang="en-US" smtClean="0"/>
              <a:t>W. Shewhart، H.F.Dodge </a:t>
            </a:r>
            <a:r>
              <a:rPr lang="ar-IQ" altLang="en-US" smtClean="0"/>
              <a:t>و </a:t>
            </a:r>
            <a:r>
              <a:rPr lang="en-GB" altLang="en-US" smtClean="0"/>
              <a:t>H.G.Romig) </a:t>
            </a:r>
            <a:r>
              <a:rPr lang="ar-IQ" altLang="en-US" smtClean="0"/>
              <a:t>من شركة </a:t>
            </a:r>
            <a:r>
              <a:rPr lang="en-GB" altLang="en-US" smtClean="0"/>
              <a:t>Bell Technologies </a:t>
            </a:r>
            <a:r>
              <a:rPr lang="ar-IQ" altLang="en-US" smtClean="0"/>
              <a:t>عرضت الرسوم البيانية وجداول التحكم في العمليات الإحصائية لأخذ العينات المقبولة.</a:t>
            </a:r>
          </a:p>
          <a:p>
            <a:pPr algn="r"/>
            <a:r>
              <a:rPr lang="ar-IQ" altLang="en-US" smtClean="0"/>
              <a:t>►1950 - ضمان الجودة (عصر </a:t>
            </a:r>
            <a:r>
              <a:rPr lang="en-GB" altLang="en-US" smtClean="0"/>
              <a:t>Deming ، Juran </a:t>
            </a:r>
            <a:r>
              <a:rPr lang="ar-IQ" altLang="en-US" smtClean="0"/>
              <a:t>و </a:t>
            </a:r>
            <a:r>
              <a:rPr lang="en-GB" altLang="en-US" smtClean="0"/>
              <a:t>Feigenbaum) </a:t>
            </a:r>
            <a:r>
              <a:rPr lang="ar-IQ" altLang="en-US" smtClean="0"/>
              <a:t>الذي غيّر مفاهيم الجودة إلى الأبد</a:t>
            </a:r>
          </a:p>
          <a:p>
            <a:pPr algn="r"/>
            <a:r>
              <a:rPr lang="ar-IQ" altLang="en-US" smtClean="0"/>
              <a:t>► في أواخر السبعينات من القرن العشرين تغير مفهوم ضمان الجودة إلى نهج الجودة الاستراتيجي</a:t>
            </a:r>
            <a:endParaRPr lang="en-GB" altLang="en-US" smtClean="0"/>
          </a:p>
        </p:txBody>
      </p:sp>
      <p:sp>
        <p:nvSpPr>
          <p:cNvPr id="1638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5C75227-6CCA-4A97-BBEB-9B781DB09C77}" type="slidenum">
              <a:rPr lang="en-GB" altLang="en-US" smtClean="0"/>
              <a:pPr eaLnBrk="1" hangingPunct="1">
                <a:spcBef>
                  <a:spcPct val="0"/>
                </a:spcBef>
              </a:pPr>
              <a:t>4</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pPr algn="r"/>
            <a:r>
              <a:rPr lang="ar-IQ" altLang="en-US" smtClean="0"/>
              <a:t>فخر</a:t>
            </a:r>
          </a:p>
          <a:p>
            <a:pPr algn="r"/>
            <a:r>
              <a:rPr lang="ar-IQ" altLang="en-US" smtClean="0"/>
              <a:t>صنعة</a:t>
            </a:r>
          </a:p>
          <a:p>
            <a:pPr algn="r"/>
            <a:r>
              <a:rPr lang="ar-IQ" altLang="en-US" smtClean="0"/>
              <a:t>النهج الاستراتيجي هو شكل تكميلي لضمان الجودة</a:t>
            </a:r>
          </a:p>
          <a:p>
            <a:pPr algn="r"/>
            <a:r>
              <a:rPr lang="ar-IQ" altLang="en-US" smtClean="0"/>
              <a:t>يؤكد ضمان الجودة على إيجاد وتصحيح العيوب قبل الوصول إلى السوق</a:t>
            </a:r>
          </a:p>
          <a:p>
            <a:pPr algn="r"/>
            <a:endParaRPr lang="ar-IQ" altLang="en-US" smtClean="0"/>
          </a:p>
          <a:p>
            <a:pPr algn="r"/>
            <a:r>
              <a:rPr lang="ar-IQ" altLang="en-US" smtClean="0"/>
              <a:t>النهج الاستراتيجي هو استباقي ، مع التركيز على منع الأخطاء من الحدوث وزيادة التركيز على رضا العملاء</a:t>
            </a:r>
            <a:endParaRPr lang="en-GB" altLang="en-US" smtClean="0"/>
          </a:p>
        </p:txBody>
      </p:sp>
      <p:sp>
        <p:nvSpPr>
          <p:cNvPr id="1741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75DB8AB-C25B-4CC4-8F6F-901548322957}" type="slidenum">
              <a:rPr lang="en-GB" altLang="en-US" smtClean="0"/>
              <a:pPr eaLnBrk="1" hangingPunct="1">
                <a:spcBef>
                  <a:spcPct val="0"/>
                </a:spcBef>
              </a:pPr>
              <a:t>5</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pPr algn="r"/>
            <a:r>
              <a:rPr lang="ar-IQ" altLang="en-US" smtClean="0"/>
              <a:t>تمثل مفاهيم أبعاد الجودة حقيقة أن العملاء يقدرون منتجًا مع الأخذ في الاعتبار الأبعاد المختلفة المتعلقة بالمنتج ، مثل:</a:t>
            </a:r>
          </a:p>
          <a:p>
            <a:pPr algn="r"/>
            <a:r>
              <a:rPr lang="ar-IQ" altLang="en-US" smtClean="0"/>
              <a:t>  1. الأداء - الخصائص الرئيسية للمنتج / الخدمة</a:t>
            </a:r>
          </a:p>
          <a:p>
            <a:pPr algn="r"/>
            <a:r>
              <a:rPr lang="ar-IQ" altLang="en-US" smtClean="0"/>
              <a:t>2. جماليات - المظهر ، والشعور ، والرائحة ، والذوق</a:t>
            </a:r>
          </a:p>
          <a:p>
            <a:pPr algn="r"/>
            <a:r>
              <a:rPr lang="ar-IQ" altLang="en-US" smtClean="0"/>
              <a:t>3. ميزات خاصة - خصائص إضافية</a:t>
            </a:r>
          </a:p>
          <a:p>
            <a:pPr algn="r"/>
            <a:r>
              <a:rPr lang="ar-IQ" altLang="en-US" smtClean="0"/>
              <a:t>  4. المطابقة - مدى توافق المنتج / الخدمة مع توقعات العميل</a:t>
            </a:r>
          </a:p>
          <a:p>
            <a:pPr algn="r"/>
            <a:r>
              <a:rPr lang="ar-IQ" altLang="en-US" smtClean="0"/>
              <a:t>5. الموثوقية - اتساق الأداء</a:t>
            </a:r>
          </a:p>
          <a:p>
            <a:pPr algn="r"/>
            <a:r>
              <a:rPr lang="ar-IQ" altLang="en-US" smtClean="0"/>
              <a:t>6. المتانة - حياة مفيدة للمنتج / الخدمة</a:t>
            </a:r>
          </a:p>
          <a:p>
            <a:pPr algn="r"/>
            <a:r>
              <a:rPr lang="ar-IQ" altLang="en-US" smtClean="0"/>
              <a:t>7. الجودة المدركة - التقييم غير المباشر للجودة (على سبيل المثال ، السمعة)</a:t>
            </a:r>
          </a:p>
          <a:p>
            <a:pPr algn="r"/>
            <a:r>
              <a:rPr lang="ar-IQ" altLang="en-US" smtClean="0"/>
              <a:t>  8. إمكانية الخدمة - الخدمة بعد البيع</a:t>
            </a:r>
            <a:endParaRPr lang="en-GB" altLang="en-US" smtClean="0"/>
          </a:p>
        </p:txBody>
      </p:sp>
      <p:sp>
        <p:nvSpPr>
          <p:cNvPr id="1843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4192672-07B9-4DDA-B187-818D1976B01E}" type="slidenum">
              <a:rPr lang="en-GB" altLang="en-US" smtClean="0"/>
              <a:pPr eaLnBrk="1" hangingPunct="1">
                <a:spcBef>
                  <a:spcPct val="0"/>
                </a:spcBef>
              </a:pPr>
              <a:t>6</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C8B3A10-2C0F-4C87-A27A-7665972FB0C9}"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2187558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8B3A10-2C0F-4C87-A27A-7665972FB0C9}"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3864708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8B3A10-2C0F-4C87-A27A-7665972FB0C9}"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2296281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8B3A10-2C0F-4C87-A27A-7665972FB0C9}"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126317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8B3A10-2C0F-4C87-A27A-7665972FB0C9}"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419208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C8B3A10-2C0F-4C87-A27A-7665972FB0C9}"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2016314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C8B3A10-2C0F-4C87-A27A-7665972FB0C9}" type="datetimeFigureOut">
              <a:rPr lang="en-GB" smtClean="0"/>
              <a:t>02/09/2019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181025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C8B3A10-2C0F-4C87-A27A-7665972FB0C9}" type="datetimeFigureOut">
              <a:rPr lang="en-GB" smtClean="0"/>
              <a:t>02/09/2019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185976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8B3A10-2C0F-4C87-A27A-7665972FB0C9}" type="datetimeFigureOut">
              <a:rPr lang="en-GB" smtClean="0"/>
              <a:t>02/09/2019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1923093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8B3A10-2C0F-4C87-A27A-7665972FB0C9}"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88119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8B3A10-2C0F-4C87-A27A-7665972FB0C9}"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E9A8DE-1B6C-4032-9772-8815572CD8E7}" type="slidenum">
              <a:rPr lang="en-GB" smtClean="0"/>
              <a:t>‹#›</a:t>
            </a:fld>
            <a:endParaRPr lang="en-GB"/>
          </a:p>
        </p:txBody>
      </p:sp>
    </p:spTree>
    <p:extLst>
      <p:ext uri="{BB962C8B-B14F-4D97-AF65-F5344CB8AC3E}">
        <p14:creationId xmlns:p14="http://schemas.microsoft.com/office/powerpoint/2010/main" val="232624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B3A10-2C0F-4C87-A27A-7665972FB0C9}" type="datetimeFigureOut">
              <a:rPr lang="en-GB" smtClean="0"/>
              <a:t>02/09/2019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9A8DE-1B6C-4032-9772-8815572CD8E7}" type="slidenum">
              <a:rPr lang="en-GB" smtClean="0"/>
              <a:t>‹#›</a:t>
            </a:fld>
            <a:endParaRPr lang="en-GB"/>
          </a:p>
        </p:txBody>
      </p:sp>
    </p:spTree>
    <p:extLst>
      <p:ext uri="{BB962C8B-B14F-4D97-AF65-F5344CB8AC3E}">
        <p14:creationId xmlns:p14="http://schemas.microsoft.com/office/powerpoint/2010/main" val="2038456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7D12244C-001B-4BDA-BB73-2170DEB28DE6}" type="slidenum">
              <a:rPr lang="en-GB" altLang="en-US" sz="1400" smtClean="0"/>
              <a:pPr eaLnBrk="1" hangingPunct="1">
                <a:spcBef>
                  <a:spcPct val="0"/>
                </a:spcBef>
                <a:buClrTx/>
                <a:buSzTx/>
                <a:buFontTx/>
                <a:buNone/>
              </a:pPr>
              <a:t>1</a:t>
            </a:fld>
            <a:endParaRPr lang="en-GB" altLang="en-US" sz="1400" smtClean="0"/>
          </a:p>
        </p:txBody>
      </p:sp>
      <p:sp>
        <p:nvSpPr>
          <p:cNvPr id="3075" name="Rectangle 2"/>
          <p:cNvSpPr>
            <a:spLocks noGrp="1" noChangeArrowheads="1"/>
          </p:cNvSpPr>
          <p:nvPr>
            <p:ph type="title"/>
          </p:nvPr>
        </p:nvSpPr>
        <p:spPr>
          <a:xfrm>
            <a:off x="1150938" y="998538"/>
            <a:ext cx="6661150" cy="762000"/>
          </a:xfrm>
        </p:spPr>
        <p:txBody>
          <a:bodyPr>
            <a:normAutofit fontScale="90000"/>
          </a:bodyPr>
          <a:lstStyle/>
          <a:p>
            <a:pPr algn="ctr" eaLnBrk="1" hangingPunct="1"/>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Industrial Engineering </a:t>
            </a:r>
          </a:p>
        </p:txBody>
      </p:sp>
      <p:sp>
        <p:nvSpPr>
          <p:cNvPr id="3076" name="Rectangle 3"/>
          <p:cNvSpPr>
            <a:spLocks noGrp="1" noChangeArrowheads="1"/>
          </p:cNvSpPr>
          <p:nvPr>
            <p:ph type="body" idx="1"/>
          </p:nvPr>
        </p:nvSpPr>
        <p:spPr>
          <a:xfrm>
            <a:off x="1331913" y="3068638"/>
            <a:ext cx="5903912" cy="1368425"/>
          </a:xfrm>
        </p:spPr>
        <p:txBody>
          <a:bodyPr/>
          <a:lstStyle/>
          <a:p>
            <a:pPr marL="0" indent="0" algn="ctr">
              <a:buFont typeface="Wingdings" pitchFamily="2" charset="2"/>
              <a:buNone/>
            </a:pPr>
            <a:r>
              <a:rPr lang="en-US" altLang="en-US" sz="4400" b="1" smtClean="0">
                <a:solidFill>
                  <a:srgbClr val="009900"/>
                </a:solidFill>
              </a:rPr>
              <a:t>Management of Quality </a:t>
            </a:r>
            <a:endParaRPr lang="en-GB" altLang="en-US" sz="4400" smtClean="0">
              <a:solidFill>
                <a:srgbClr val="009900"/>
              </a:solidFill>
            </a:endParaRPr>
          </a:p>
        </p:txBody>
      </p:sp>
      <p:sp>
        <p:nvSpPr>
          <p:cNvPr id="3077" name="Rectangle 1"/>
          <p:cNvSpPr>
            <a:spLocks noChangeArrowheads="1"/>
          </p:cNvSpPr>
          <p:nvPr/>
        </p:nvSpPr>
        <p:spPr bwMode="auto">
          <a:xfrm>
            <a:off x="3441827" y="685800"/>
            <a:ext cx="1733296"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90000"/>
              </a:lnSpc>
              <a:spcBef>
                <a:spcPct val="0"/>
              </a:spcBef>
              <a:buClrTx/>
              <a:buSzTx/>
              <a:buFontTx/>
              <a:buNone/>
            </a:pPr>
            <a:r>
              <a:rPr lang="en-GB" altLang="en-US" sz="2400" i="1" dirty="0">
                <a:solidFill>
                  <a:srgbClr val="0070C0"/>
                </a:solidFill>
              </a:rPr>
              <a:t>Lecture </a:t>
            </a:r>
            <a:r>
              <a:rPr lang="en-GB" altLang="en-US" sz="2400" i="1" dirty="0" smtClean="0">
                <a:solidFill>
                  <a:srgbClr val="0070C0"/>
                </a:solidFill>
              </a:rPr>
              <a:t>5-1</a:t>
            </a:r>
            <a:endParaRPr lang="en-GB" altLang="en-US" sz="2400" i="1" dirty="0">
              <a:solidFill>
                <a:srgbClr val="0070C0"/>
              </a:solidFill>
            </a:endParaRPr>
          </a:p>
        </p:txBody>
      </p:sp>
      <p:sp>
        <p:nvSpPr>
          <p:cNvPr id="3078" name="Rectangle 3"/>
          <p:cNvSpPr>
            <a:spLocks noChangeArrowheads="1"/>
          </p:cNvSpPr>
          <p:nvPr/>
        </p:nvSpPr>
        <p:spPr bwMode="auto">
          <a:xfrm>
            <a:off x="1158875" y="4797425"/>
            <a:ext cx="6437313"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1400" i="1">
                <a:solidFill>
                  <a:srgbClr val="0033CC"/>
                </a:solidFill>
                <a:latin typeface="Arial" charset="0"/>
                <a:sym typeface="Symbol" pitchFamily="18" charset="2"/>
              </a:rPr>
              <a:t>Dr. Salam Nazhan</a:t>
            </a:r>
          </a:p>
          <a:p>
            <a:pPr algn="ctr">
              <a:spcBef>
                <a:spcPct val="0"/>
              </a:spcBef>
              <a:buClrTx/>
              <a:buSzTx/>
              <a:buFontTx/>
              <a:buNone/>
            </a:pPr>
            <a:r>
              <a:rPr lang="en-US" altLang="en-US" sz="1400" i="1">
                <a:solidFill>
                  <a:srgbClr val="0033CC"/>
                </a:solidFill>
                <a:latin typeface="Arial" charset="0"/>
                <a:sym typeface="Symbol" pitchFamily="18" charset="2"/>
              </a:rPr>
              <a:t>Chemical Engineering Department </a:t>
            </a:r>
          </a:p>
          <a:p>
            <a:pPr algn="ctr">
              <a:spcBef>
                <a:spcPct val="0"/>
              </a:spcBef>
              <a:buClrTx/>
              <a:buSzTx/>
              <a:buFontTx/>
              <a:buNone/>
            </a:pPr>
            <a:r>
              <a:rPr lang="en-US" altLang="en-US" sz="1400" i="1">
                <a:solidFill>
                  <a:srgbClr val="0033CC"/>
                </a:solidFill>
                <a:latin typeface="Arial" charset="0"/>
                <a:sym typeface="Symbol" pitchFamily="18" charset="2"/>
              </a:rPr>
              <a:t>College of Engineering , University of Diyala</a:t>
            </a:r>
          </a:p>
          <a:p>
            <a:pPr algn="ctr">
              <a:spcBef>
                <a:spcPct val="0"/>
              </a:spcBef>
              <a:buClrTx/>
              <a:buSzTx/>
              <a:buFontTx/>
              <a:buNone/>
            </a:pPr>
            <a:r>
              <a:rPr lang="en-US" altLang="en-US" sz="1400" i="1">
                <a:solidFill>
                  <a:srgbClr val="0033CC"/>
                </a:solidFill>
                <a:latin typeface="Arial" charset="0"/>
                <a:sym typeface="Symbol" pitchFamily="18" charset="2"/>
              </a:rPr>
              <a:t>2018</a:t>
            </a:r>
          </a:p>
        </p:txBody>
      </p:sp>
    </p:spTree>
    <p:extLst>
      <p:ext uri="{BB962C8B-B14F-4D97-AF65-F5344CB8AC3E}">
        <p14:creationId xmlns:p14="http://schemas.microsoft.com/office/powerpoint/2010/main" val="1090582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617538"/>
            <a:ext cx="6157912" cy="1143000"/>
          </a:xfrm>
        </p:spPr>
        <p:txBody>
          <a:bodyPr/>
          <a:lstStyle/>
          <a:p>
            <a:pPr algn="ctr"/>
            <a:r>
              <a:rPr lang="en-GB" altLang="en-US" smtClean="0"/>
              <a:t>Outline </a:t>
            </a:r>
          </a:p>
        </p:txBody>
      </p:sp>
      <p:sp>
        <p:nvSpPr>
          <p:cNvPr id="4099" name="Content Placeholder 2"/>
          <p:cNvSpPr>
            <a:spLocks noGrp="1"/>
          </p:cNvSpPr>
          <p:nvPr>
            <p:ph idx="1"/>
          </p:nvPr>
        </p:nvSpPr>
        <p:spPr>
          <a:xfrm>
            <a:off x="755650" y="1773238"/>
            <a:ext cx="7772400" cy="4032250"/>
          </a:xfrm>
        </p:spPr>
        <p:txBody>
          <a:bodyPr>
            <a:normAutofit lnSpcReduction="10000"/>
          </a:bodyPr>
          <a:lstStyle/>
          <a:p>
            <a:r>
              <a:rPr lang="en-GB" altLang="en-US" sz="2800" smtClean="0"/>
              <a:t>Introduction</a:t>
            </a:r>
          </a:p>
          <a:p>
            <a:r>
              <a:rPr lang="en-US" altLang="en-US" sz="2800" smtClean="0"/>
              <a:t>Development of Quality Management </a:t>
            </a:r>
            <a:endParaRPr lang="en-GB" altLang="en-US" sz="2800" smtClean="0"/>
          </a:p>
          <a:p>
            <a:r>
              <a:rPr lang="en-US" altLang="en-US" sz="2800" smtClean="0"/>
              <a:t> </a:t>
            </a:r>
            <a:r>
              <a:rPr lang="en-GB" altLang="en-US" sz="2800" smtClean="0"/>
              <a:t>Quality Assurance vs. Strategic Approach </a:t>
            </a:r>
          </a:p>
          <a:p>
            <a:r>
              <a:rPr lang="en-US" altLang="en-US" sz="2800" smtClean="0"/>
              <a:t>Dimensions of Quality </a:t>
            </a:r>
          </a:p>
          <a:p>
            <a:r>
              <a:rPr lang="en-US" altLang="en-US" sz="2800" smtClean="0"/>
              <a:t>Dimensions of Service Quality </a:t>
            </a:r>
          </a:p>
          <a:p>
            <a:r>
              <a:rPr lang="en-US" altLang="en-US" sz="2800" smtClean="0"/>
              <a:t>TOTAL QUALITY MANAGEMENT </a:t>
            </a:r>
          </a:p>
          <a:p>
            <a:r>
              <a:rPr lang="en-US" altLang="en-US" sz="2800" smtClean="0"/>
              <a:t>TQM CRITICISMS </a:t>
            </a:r>
          </a:p>
          <a:p>
            <a:r>
              <a:rPr lang="en-GB" altLang="en-US" sz="2800" smtClean="0"/>
              <a:t>Elements of TQM </a:t>
            </a:r>
          </a:p>
        </p:txBody>
      </p:sp>
      <p:sp>
        <p:nvSpPr>
          <p:cNvPr id="4100" name="Slide Number Placeholder 3"/>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25995E26-CE71-4CB2-9299-6E009663358E}" type="slidenum">
              <a:rPr lang="en-GB" altLang="en-US" sz="1400" smtClean="0"/>
              <a:pPr eaLnBrk="1" hangingPunct="1">
                <a:spcBef>
                  <a:spcPct val="0"/>
                </a:spcBef>
                <a:buClrTx/>
                <a:buSzTx/>
                <a:buFontTx/>
                <a:buNone/>
              </a:pPr>
              <a:t>2</a:t>
            </a:fld>
            <a:endParaRPr lang="en-GB" altLang="en-US" sz="1400" smtClean="0"/>
          </a:p>
        </p:txBody>
      </p:sp>
      <p:sp>
        <p:nvSpPr>
          <p:cNvPr id="4101" name="Rectangle 4"/>
          <p:cNvSpPr>
            <a:spLocks noChangeArrowheads="1"/>
          </p:cNvSpPr>
          <p:nvPr/>
        </p:nvSpPr>
        <p:spPr bwMode="auto">
          <a:xfrm>
            <a:off x="1150938" y="5929313"/>
            <a:ext cx="6405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GB" altLang="en-US" sz="1400" i="1">
                <a:solidFill>
                  <a:srgbClr val="009900"/>
                </a:solidFill>
              </a:rPr>
              <a:t>Reference: Production and Operations Management -University of Pakistan</a:t>
            </a:r>
          </a:p>
        </p:txBody>
      </p:sp>
    </p:spTree>
    <p:extLst>
      <p:ext uri="{BB962C8B-B14F-4D97-AF65-F5344CB8AC3E}">
        <p14:creationId xmlns:p14="http://schemas.microsoft.com/office/powerpoint/2010/main" val="1059258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694E04FD-AC08-4396-86AC-1D3F40E3A307}" type="slidenum">
              <a:rPr lang="en-GB" altLang="en-US" sz="1400" smtClean="0"/>
              <a:pPr eaLnBrk="1" hangingPunct="1">
                <a:spcBef>
                  <a:spcPct val="0"/>
                </a:spcBef>
                <a:buClrTx/>
                <a:buSzTx/>
                <a:buFontTx/>
                <a:buNone/>
              </a:pPr>
              <a:t>3</a:t>
            </a:fld>
            <a:endParaRPr lang="en-GB" altLang="en-US" sz="1400" smtClean="0"/>
          </a:p>
        </p:txBody>
      </p:sp>
      <p:sp>
        <p:nvSpPr>
          <p:cNvPr id="5123" name="Rectangle 2"/>
          <p:cNvSpPr>
            <a:spLocks noChangeArrowheads="1"/>
          </p:cNvSpPr>
          <p:nvPr/>
        </p:nvSpPr>
        <p:spPr bwMode="auto">
          <a:xfrm>
            <a:off x="179388" y="1919288"/>
            <a:ext cx="6264275" cy="265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marL="0" indent="0">
              <a:buFont typeface="Wingdings" pitchFamily="2" charset="2"/>
              <a:buNone/>
              <a:defRPr/>
            </a:pPr>
            <a:r>
              <a:rPr lang="en-GB" sz="1600" b="1" dirty="0" smtClean="0"/>
              <a:t>  </a:t>
            </a:r>
            <a:r>
              <a:rPr lang="en-US" sz="1600" dirty="0" smtClean="0"/>
              <a:t>Quality Management can be understood only if we are able to understand the term quality, which is defined as: </a:t>
            </a:r>
            <a:endParaRPr lang="en-GB" sz="1600" dirty="0" smtClean="0"/>
          </a:p>
          <a:p>
            <a:pPr>
              <a:defRPr/>
            </a:pPr>
            <a:r>
              <a:rPr lang="en-US" sz="1600" b="1" dirty="0" smtClean="0"/>
              <a:t>Quality </a:t>
            </a:r>
            <a:r>
              <a:rPr lang="en-US" sz="1600" dirty="0" smtClean="0">
                <a:solidFill>
                  <a:srgbClr val="FF0000"/>
                </a:solidFill>
              </a:rPr>
              <a:t>is the ability of a product or service to consistently meet or exceed customer expectations</a:t>
            </a:r>
            <a:r>
              <a:rPr lang="en-GB" sz="1600" dirty="0" smtClean="0">
                <a:solidFill>
                  <a:srgbClr val="FF0000"/>
                </a:solidFill>
              </a:rPr>
              <a:t>. </a:t>
            </a:r>
          </a:p>
          <a:p>
            <a:pPr>
              <a:defRPr/>
            </a:pPr>
            <a:r>
              <a:rPr lang="en-US" sz="1600" dirty="0" smtClean="0"/>
              <a:t>Quality as determinant of revenue has been often neglected, people tend to associate quality with high price of the product or item they want to purchase, historically speaking this is an incorrect statement. The debate between American and Japanese philosophy proves that quality is offered free of cost and is the prime source of revenue or profit.  </a:t>
            </a:r>
            <a:endParaRPr lang="en-GB" sz="1600" dirty="0" smtClean="0"/>
          </a:p>
        </p:txBody>
      </p:sp>
      <p:sp>
        <p:nvSpPr>
          <p:cNvPr id="5124" name="Rectangle 3"/>
          <p:cNvSpPr>
            <a:spLocks noChangeArrowheads="1"/>
          </p:cNvSpPr>
          <p:nvPr/>
        </p:nvSpPr>
        <p:spPr bwMode="auto">
          <a:xfrm>
            <a:off x="2825750" y="1177925"/>
            <a:ext cx="24669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n-US" altLang="en-US" sz="2800" b="1">
                <a:solidFill>
                  <a:srgbClr val="0033CC"/>
                </a:solidFill>
              </a:rPr>
              <a:t>Introduction</a:t>
            </a:r>
          </a:p>
        </p:txBody>
      </p:sp>
      <p:sp>
        <p:nvSpPr>
          <p:cNvPr id="5125" name="Rectangle 1"/>
          <p:cNvSpPr>
            <a:spLocks noChangeArrowheads="1"/>
          </p:cNvSpPr>
          <p:nvPr/>
        </p:nvSpPr>
        <p:spPr bwMode="auto">
          <a:xfrm>
            <a:off x="250825" y="4637088"/>
            <a:ext cx="828198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GB" altLang="en-US" sz="1600"/>
              <a:t>►When the American industry in 70s and 80s talked about cost cutting and productivity improvement they did not paid heed to Quality Management, which was the “Holy Grail” for the Japanese Industry.  </a:t>
            </a:r>
          </a:p>
          <a:p>
            <a:pPr eaLnBrk="1" hangingPunct="1">
              <a:spcBef>
                <a:spcPct val="0"/>
              </a:spcBef>
              <a:buClrTx/>
              <a:buSzTx/>
              <a:buFontTx/>
              <a:buNone/>
            </a:pPr>
            <a:r>
              <a:rPr lang="en-GB" altLang="en-US" sz="1600"/>
              <a:t>► When Japanese manufacturers entered and occupied the American Markets the only thing that made their products and services better than the Americans was the concept of Quality, which led to increase in the revenues and productivity of Japanese manufacturers.</a:t>
            </a:r>
          </a:p>
        </p:txBody>
      </p:sp>
      <p:pic>
        <p:nvPicPr>
          <p:cNvPr id="512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7025" y="1844675"/>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705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CF54E1EE-3EC5-4C56-876C-8B916B79B2D4}" type="slidenum">
              <a:rPr lang="en-GB" altLang="en-US" sz="1400" smtClean="0"/>
              <a:pPr eaLnBrk="1" hangingPunct="1">
                <a:spcBef>
                  <a:spcPct val="0"/>
                </a:spcBef>
                <a:buClrTx/>
                <a:buSzTx/>
                <a:buFontTx/>
                <a:buNone/>
              </a:pPr>
              <a:t>4</a:t>
            </a:fld>
            <a:endParaRPr lang="en-GB" altLang="en-US" sz="1400" smtClean="0"/>
          </a:p>
        </p:txBody>
      </p:sp>
      <p:sp>
        <p:nvSpPr>
          <p:cNvPr id="6147" name="Rectangle 2"/>
          <p:cNvSpPr>
            <a:spLocks noGrp="1" noChangeArrowheads="1"/>
          </p:cNvSpPr>
          <p:nvPr>
            <p:ph type="title"/>
          </p:nvPr>
        </p:nvSpPr>
        <p:spPr>
          <a:xfrm>
            <a:off x="1042988" y="836613"/>
            <a:ext cx="7058025" cy="863600"/>
          </a:xfrm>
        </p:spPr>
        <p:txBody>
          <a:bodyPr>
            <a:normAutofit fontScale="90000"/>
          </a:bodyPr>
          <a:lstStyle/>
          <a:p>
            <a:pPr algn="ctr"/>
            <a:r>
              <a:rPr lang="en-US" altLang="en-US" sz="3600" b="1" smtClean="0"/>
              <a:t>Development of Quality Management </a:t>
            </a:r>
          </a:p>
        </p:txBody>
      </p:sp>
      <p:sp>
        <p:nvSpPr>
          <p:cNvPr id="6148" name="Rectangle 3"/>
          <p:cNvSpPr>
            <a:spLocks noGrp="1" noChangeArrowheads="1"/>
          </p:cNvSpPr>
          <p:nvPr>
            <p:ph type="body" idx="1"/>
          </p:nvPr>
        </p:nvSpPr>
        <p:spPr>
          <a:xfrm>
            <a:off x="395288" y="1989138"/>
            <a:ext cx="8693150" cy="4319587"/>
          </a:xfrm>
        </p:spPr>
        <p:txBody>
          <a:bodyPr/>
          <a:lstStyle/>
          <a:p>
            <a:r>
              <a:rPr lang="en-GB" altLang="en-US" sz="1600" smtClean="0"/>
              <a:t>►Prior to Industrial Revolution, the skilled craftsman performed all stages of production. Pride in workmanship and reputation often formed the basis of producing a quality well. One or small group of workers was responsible for the entire product. </a:t>
            </a:r>
          </a:p>
          <a:p>
            <a:r>
              <a:rPr lang="en-GB" altLang="en-US" sz="1600" smtClean="0"/>
              <a:t>After industrial revolution and specialization and division of labour each worker was then responsible for small portion of work. This led to loss in pride of workmanship and failure to produce quality products. </a:t>
            </a:r>
          </a:p>
          <a:p>
            <a:r>
              <a:rPr lang="en-GB" altLang="en-US" sz="1600" smtClean="0"/>
              <a:t>►Frederick Winslow Taylor the father of scientific management brought back the concept of quality by incorporating product inspection as well as focusing on the importance of manufacturing management.</a:t>
            </a:r>
          </a:p>
          <a:p>
            <a:r>
              <a:rPr lang="en-GB" altLang="en-US" sz="1600" smtClean="0"/>
              <a:t> ► G.S. Radford introduced the concept of quality in the product design stage and linked high quality with increased productivity and lower costs.</a:t>
            </a:r>
          </a:p>
          <a:p>
            <a:r>
              <a:rPr lang="en-GB" altLang="en-US" sz="1600" smtClean="0"/>
              <a:t> ►1924 – 1930 (W. Shewhart , H.F.Dodge and H.G.Romig) of Bell Technologies introduced the Statistical process control charts and Tables for acceptance sampling. </a:t>
            </a:r>
          </a:p>
          <a:p>
            <a:r>
              <a:rPr lang="en-GB" altLang="en-US" sz="1600" smtClean="0"/>
              <a:t>►1950’s - Quality assurance (The era of Deming, Juran and Feigenbaum) which changed the concepts of quality for ever</a:t>
            </a:r>
          </a:p>
          <a:p>
            <a:r>
              <a:rPr lang="en-GB" altLang="en-US" sz="1600" smtClean="0"/>
              <a:t>► Late 1970s the quality assurance concept changed to Strategic quality approach </a:t>
            </a:r>
          </a:p>
          <a:p>
            <a:endParaRPr lang="en-GB" altLang="en-US" sz="1600" smtClean="0"/>
          </a:p>
        </p:txBody>
      </p:sp>
    </p:spTree>
    <p:extLst>
      <p:ext uri="{BB962C8B-B14F-4D97-AF65-F5344CB8AC3E}">
        <p14:creationId xmlns:p14="http://schemas.microsoft.com/office/powerpoint/2010/main" val="3553636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97B8BA37-B564-4E56-9AC3-3E26E4983479}" type="slidenum">
              <a:rPr lang="en-GB" altLang="en-US" sz="1400" smtClean="0"/>
              <a:pPr eaLnBrk="1" hangingPunct="1">
                <a:spcBef>
                  <a:spcPct val="0"/>
                </a:spcBef>
                <a:buClrTx/>
                <a:buSzTx/>
                <a:buFontTx/>
                <a:buNone/>
              </a:pPr>
              <a:t>5</a:t>
            </a:fld>
            <a:endParaRPr lang="en-GB" altLang="en-US" sz="1400" smtClean="0"/>
          </a:p>
        </p:txBody>
      </p:sp>
      <p:sp>
        <p:nvSpPr>
          <p:cNvPr id="7171" name="Rectangle 2"/>
          <p:cNvSpPr>
            <a:spLocks noGrp="1" noChangeArrowheads="1"/>
          </p:cNvSpPr>
          <p:nvPr>
            <p:ph type="title"/>
          </p:nvPr>
        </p:nvSpPr>
        <p:spPr>
          <a:xfrm>
            <a:off x="1150938" y="908050"/>
            <a:ext cx="7535862" cy="708025"/>
          </a:xfrm>
        </p:spPr>
        <p:txBody>
          <a:bodyPr/>
          <a:lstStyle/>
          <a:p>
            <a:r>
              <a:rPr lang="en-GB" altLang="en-US" sz="2800" b="1" smtClean="0"/>
              <a:t>Quality Assurance vs. Strategic Approach </a:t>
            </a:r>
            <a:endParaRPr lang="en-GB" altLang="en-US" sz="2800" smtClean="0"/>
          </a:p>
        </p:txBody>
      </p:sp>
      <p:sp>
        <p:nvSpPr>
          <p:cNvPr id="7172" name="Rectangle 3"/>
          <p:cNvSpPr>
            <a:spLocks noGrp="1" noChangeArrowheads="1"/>
          </p:cNvSpPr>
          <p:nvPr>
            <p:ph type="body" idx="1"/>
          </p:nvPr>
        </p:nvSpPr>
        <p:spPr>
          <a:xfrm>
            <a:off x="755650" y="1901825"/>
            <a:ext cx="7704138" cy="2132013"/>
          </a:xfrm>
        </p:spPr>
        <p:txBody>
          <a:bodyPr/>
          <a:lstStyle/>
          <a:p>
            <a:r>
              <a:rPr lang="en-GB" altLang="en-US" sz="1800" smtClean="0"/>
              <a:t>Strategic Approach is the SUPERLATIVE form of Quality Assurance </a:t>
            </a:r>
          </a:p>
          <a:p>
            <a:r>
              <a:rPr lang="en-GB" altLang="en-US" sz="1800" b="1" smtClean="0">
                <a:solidFill>
                  <a:srgbClr val="FF0000"/>
                </a:solidFill>
              </a:rPr>
              <a:t>Quality Assurance </a:t>
            </a:r>
            <a:r>
              <a:rPr lang="en-GB" altLang="en-US" sz="1800" smtClean="0"/>
              <a:t>places emphasis on finding and correcting defects before reaching market </a:t>
            </a:r>
          </a:p>
          <a:p>
            <a:endParaRPr lang="en-GB" altLang="en-US" sz="1800" smtClean="0"/>
          </a:p>
          <a:p>
            <a:r>
              <a:rPr lang="en-GB" altLang="en-US" sz="1800" b="1" smtClean="0">
                <a:solidFill>
                  <a:srgbClr val="FF0000"/>
                </a:solidFill>
              </a:rPr>
              <a:t>Strategic Approach </a:t>
            </a:r>
            <a:r>
              <a:rPr lang="en-GB" altLang="en-US" sz="1800" smtClean="0"/>
              <a:t>is Proactive, focusing on preventing mistakes from occurring and places greater emphasis on customer satisfaction</a:t>
            </a:r>
          </a:p>
        </p:txBody>
      </p:sp>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9075" y="4033838"/>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535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377D98DC-571A-4503-96BC-951C95A4D58E}" type="slidenum">
              <a:rPr lang="en-GB" altLang="en-US" sz="1400" smtClean="0"/>
              <a:pPr eaLnBrk="1" hangingPunct="1">
                <a:spcBef>
                  <a:spcPct val="0"/>
                </a:spcBef>
                <a:buClrTx/>
                <a:buSzTx/>
                <a:buFontTx/>
                <a:buNone/>
              </a:pPr>
              <a:t>6</a:t>
            </a:fld>
            <a:endParaRPr lang="en-GB" altLang="en-US" sz="1400" smtClean="0"/>
          </a:p>
        </p:txBody>
      </p:sp>
      <p:sp>
        <p:nvSpPr>
          <p:cNvPr id="8195" name="Rectangle 3"/>
          <p:cNvSpPr>
            <a:spLocks noGrp="1" noChangeArrowheads="1"/>
          </p:cNvSpPr>
          <p:nvPr>
            <p:ph type="body" idx="1"/>
          </p:nvPr>
        </p:nvSpPr>
        <p:spPr>
          <a:xfrm>
            <a:off x="276225" y="1916113"/>
            <a:ext cx="8616950" cy="4608512"/>
          </a:xfrm>
        </p:spPr>
        <p:txBody>
          <a:bodyPr/>
          <a:lstStyle/>
          <a:p>
            <a:r>
              <a:rPr lang="en-GB" altLang="en-US" sz="2000" smtClean="0"/>
              <a:t>The concepts of dimensions of quality represent the fact that customers value a product keeping in mind different dimensions related to the product, such as;</a:t>
            </a:r>
          </a:p>
          <a:p>
            <a:r>
              <a:rPr lang="en-GB" altLang="en-US" sz="2000" smtClean="0"/>
              <a:t> 1. </a:t>
            </a:r>
            <a:r>
              <a:rPr lang="en-GB" altLang="en-US" sz="2000" b="1" i="1" smtClean="0"/>
              <a:t>Performance</a:t>
            </a:r>
            <a:r>
              <a:rPr lang="en-GB" altLang="en-US" sz="2000" smtClean="0"/>
              <a:t> - main characteristics of the product/service </a:t>
            </a:r>
          </a:p>
          <a:p>
            <a:r>
              <a:rPr lang="en-GB" altLang="en-US" sz="2000" smtClean="0"/>
              <a:t>2. </a:t>
            </a:r>
            <a:r>
              <a:rPr lang="en-GB" altLang="en-US" sz="2000" b="1" i="1" smtClean="0"/>
              <a:t>Aesthetics</a:t>
            </a:r>
            <a:r>
              <a:rPr lang="en-GB" altLang="en-US" sz="2000" smtClean="0"/>
              <a:t> - appearance, feel, smell, taste </a:t>
            </a:r>
          </a:p>
          <a:p>
            <a:r>
              <a:rPr lang="en-GB" altLang="en-US" sz="2000" smtClean="0"/>
              <a:t>3. </a:t>
            </a:r>
            <a:r>
              <a:rPr lang="en-GB" altLang="en-US" sz="2000" b="1" i="1" smtClean="0"/>
              <a:t>Special</a:t>
            </a:r>
            <a:r>
              <a:rPr lang="en-GB" altLang="en-US" sz="2000" i="1" smtClean="0"/>
              <a:t> </a:t>
            </a:r>
            <a:r>
              <a:rPr lang="en-GB" altLang="en-US" sz="2000" b="1" i="1" smtClean="0"/>
              <a:t>Features</a:t>
            </a:r>
            <a:r>
              <a:rPr lang="en-GB" altLang="en-US" sz="2000" smtClean="0"/>
              <a:t> - extra characteristics</a:t>
            </a:r>
          </a:p>
          <a:p>
            <a:r>
              <a:rPr lang="en-GB" altLang="en-US" sz="2000" smtClean="0"/>
              <a:t> 4. </a:t>
            </a:r>
            <a:r>
              <a:rPr lang="en-GB" altLang="en-US" sz="2000" b="1" i="1" smtClean="0"/>
              <a:t>Conformance</a:t>
            </a:r>
            <a:r>
              <a:rPr lang="en-GB" altLang="en-US" sz="2000" smtClean="0"/>
              <a:t> - how well product/service conforms to customer’s expectations </a:t>
            </a:r>
          </a:p>
          <a:p>
            <a:r>
              <a:rPr lang="en-GB" altLang="en-US" sz="2000" smtClean="0"/>
              <a:t>5. </a:t>
            </a:r>
            <a:r>
              <a:rPr lang="en-GB" altLang="en-US" sz="2000" b="1" i="1" smtClean="0"/>
              <a:t>Reliability</a:t>
            </a:r>
            <a:r>
              <a:rPr lang="en-GB" altLang="en-US" sz="2000" smtClean="0"/>
              <a:t> - consistency of performance </a:t>
            </a:r>
          </a:p>
          <a:p>
            <a:r>
              <a:rPr lang="en-GB" altLang="en-US" sz="2000" smtClean="0"/>
              <a:t>6. </a:t>
            </a:r>
            <a:r>
              <a:rPr lang="en-GB" altLang="en-US" sz="2000" b="1" i="1" smtClean="0"/>
              <a:t>Durability</a:t>
            </a:r>
            <a:r>
              <a:rPr lang="en-GB" altLang="en-US" sz="2000" smtClean="0"/>
              <a:t> - useful life of the product/service </a:t>
            </a:r>
          </a:p>
          <a:p>
            <a:r>
              <a:rPr lang="en-GB" altLang="en-US" sz="2000" smtClean="0"/>
              <a:t>7. </a:t>
            </a:r>
            <a:r>
              <a:rPr lang="en-GB" altLang="en-US" sz="2000" b="1" i="1" smtClean="0"/>
              <a:t>Perceived</a:t>
            </a:r>
            <a:r>
              <a:rPr lang="en-GB" altLang="en-US" sz="2000" i="1" smtClean="0"/>
              <a:t> </a:t>
            </a:r>
            <a:r>
              <a:rPr lang="en-GB" altLang="en-US" sz="2000" b="1" i="1" smtClean="0"/>
              <a:t>Quality</a:t>
            </a:r>
            <a:r>
              <a:rPr lang="en-GB" altLang="en-US" sz="2000" smtClean="0"/>
              <a:t> - indirect evaluation of quality (e.g. reputation)</a:t>
            </a:r>
          </a:p>
          <a:p>
            <a:r>
              <a:rPr lang="en-GB" altLang="en-US" sz="2000" smtClean="0"/>
              <a:t> 8. </a:t>
            </a:r>
            <a:r>
              <a:rPr lang="en-GB" altLang="en-US" sz="2000" b="1" i="1" smtClean="0"/>
              <a:t>Serviceability</a:t>
            </a:r>
            <a:r>
              <a:rPr lang="en-GB" altLang="en-US" sz="2000" smtClean="0"/>
              <a:t> - service after sale</a:t>
            </a:r>
          </a:p>
        </p:txBody>
      </p:sp>
      <p:sp>
        <p:nvSpPr>
          <p:cNvPr id="8196" name="Rectangle 2"/>
          <p:cNvSpPr>
            <a:spLocks noGrp="1" noChangeArrowheads="1"/>
          </p:cNvSpPr>
          <p:nvPr>
            <p:ph type="title"/>
          </p:nvPr>
        </p:nvSpPr>
        <p:spPr>
          <a:xfrm>
            <a:off x="1835150" y="992188"/>
            <a:ext cx="5221288" cy="708025"/>
          </a:xfrm>
        </p:spPr>
        <p:txBody>
          <a:bodyPr/>
          <a:lstStyle/>
          <a:p>
            <a:r>
              <a:rPr lang="en-US" altLang="en-US" sz="3200" b="1" smtClean="0"/>
              <a:t>Dimensions of Quality </a:t>
            </a:r>
          </a:p>
        </p:txBody>
      </p:sp>
    </p:spTree>
    <p:extLst>
      <p:ext uri="{BB962C8B-B14F-4D97-AF65-F5344CB8AC3E}">
        <p14:creationId xmlns:p14="http://schemas.microsoft.com/office/powerpoint/2010/main" val="2340052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42900" y="1401763"/>
            <a:ext cx="80216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2400" i="1">
                <a:solidFill>
                  <a:srgbClr val="0033CC"/>
                </a:solidFill>
                <a:latin typeface="Arial" charset="0"/>
              </a:rPr>
              <a:t>Introduction to Industrial Engineering, </a:t>
            </a:r>
            <a:r>
              <a:rPr lang="en-US" altLang="en-US" sz="2400" i="1">
                <a:latin typeface="Arial" charset="0"/>
              </a:rPr>
              <a:t>by</a:t>
            </a:r>
            <a:r>
              <a:rPr lang="en-US" altLang="en-US" sz="2400" i="1">
                <a:solidFill>
                  <a:srgbClr val="0033CC"/>
                </a:solidFill>
                <a:latin typeface="Arial" charset="0"/>
              </a:rPr>
              <a:t> </a:t>
            </a:r>
            <a:r>
              <a:rPr lang="en-US" altLang="en-US" sz="2400" i="1">
                <a:latin typeface="Arial" charset="0"/>
              </a:rPr>
              <a:t>Z. Max Shen</a:t>
            </a:r>
            <a:endParaRPr lang="en-GB" altLang="en-US" sz="2400">
              <a:latin typeface="Arial" charset="0"/>
            </a:endParaRPr>
          </a:p>
          <a:p>
            <a:pPr eaLnBrk="1" hangingPunct="1">
              <a:buClrTx/>
              <a:buFontTx/>
              <a:buChar char="•"/>
            </a:pPr>
            <a:r>
              <a:rPr lang="en-US" altLang="en-US" sz="2400" i="1">
                <a:solidFill>
                  <a:srgbClr val="0033CC"/>
                </a:solidFill>
                <a:latin typeface="Arial" charset="0"/>
              </a:rPr>
              <a:t>Industrial Engineering</a:t>
            </a:r>
            <a:r>
              <a:rPr lang="en-US" altLang="en-US" sz="2400" i="1">
                <a:latin typeface="Arial" charset="0"/>
              </a:rPr>
              <a:t>,  by N. J. Manck</a:t>
            </a:r>
            <a:endParaRPr lang="en-GB" altLang="en-US" sz="2400">
              <a:latin typeface="Arial" charset="0"/>
            </a:endParaRPr>
          </a:p>
          <a:p>
            <a:pPr eaLnBrk="1" hangingPunct="1">
              <a:buClrTx/>
              <a:buFontTx/>
              <a:buChar char="•"/>
            </a:pPr>
            <a:r>
              <a:rPr lang="en-GB" altLang="en-US" sz="2400" i="1">
                <a:solidFill>
                  <a:srgbClr val="0033CC"/>
                </a:solidFill>
                <a:latin typeface="Arial" charset="0"/>
              </a:rPr>
              <a:t>Industrial Management</a:t>
            </a:r>
            <a:r>
              <a:rPr lang="en-GB" altLang="en-US" sz="2400" i="1">
                <a:latin typeface="Arial" charset="0"/>
              </a:rPr>
              <a:t>, by Shiv Jhalani</a:t>
            </a:r>
          </a:p>
          <a:p>
            <a:pPr eaLnBrk="1" hangingPunct="1">
              <a:buClrTx/>
              <a:buFontTx/>
              <a:buChar char="•"/>
            </a:pPr>
            <a:endParaRPr lang="en-GB" altLang="en-US" sz="2400">
              <a:latin typeface="Arial" charset="0"/>
            </a:endParaRPr>
          </a:p>
          <a:p>
            <a:pPr eaLnBrk="1" hangingPunct="1">
              <a:buClrTx/>
              <a:buFontTx/>
              <a:buChar char="•"/>
            </a:pPr>
            <a:r>
              <a:rPr lang="en-GB" altLang="en-US" sz="2400" b="1">
                <a:latin typeface="Arial" charset="0"/>
              </a:rPr>
              <a:t>Reference Books:</a:t>
            </a:r>
            <a:endParaRPr lang="en-GB" altLang="en-US" sz="2400">
              <a:latin typeface="Arial" charset="0"/>
            </a:endParaRPr>
          </a:p>
          <a:p>
            <a:pPr eaLnBrk="1" hangingPunct="1">
              <a:buClrTx/>
              <a:buFontTx/>
              <a:buChar char="•"/>
            </a:pPr>
            <a:r>
              <a:rPr lang="en-GB" altLang="en-US" sz="2400">
                <a:latin typeface="Arial" charset="0"/>
              </a:rPr>
              <a:t>1. Management </a:t>
            </a:r>
            <a:r>
              <a:rPr lang="en-GB" altLang="en-US" sz="2400" i="1">
                <a:latin typeface="Arial" charset="0"/>
              </a:rPr>
              <a:t>by Knootz</a:t>
            </a:r>
            <a:r>
              <a:rPr lang="en-GB" altLang="en-US" sz="2400">
                <a:latin typeface="Arial" charset="0"/>
              </a:rPr>
              <a:t>.</a:t>
            </a:r>
          </a:p>
          <a:p>
            <a:pPr eaLnBrk="1" hangingPunct="1">
              <a:buClrTx/>
              <a:buFontTx/>
              <a:buChar char="•"/>
            </a:pPr>
            <a:r>
              <a:rPr lang="en-GB" altLang="en-US" sz="2400">
                <a:latin typeface="Arial" charset="0"/>
              </a:rPr>
              <a:t>2. Management </a:t>
            </a:r>
            <a:r>
              <a:rPr lang="en-GB" altLang="en-US" sz="2400" i="1">
                <a:latin typeface="Arial" charset="0"/>
              </a:rPr>
              <a:t>by Griffin.</a:t>
            </a:r>
          </a:p>
          <a:p>
            <a:pPr eaLnBrk="1" hangingPunct="1">
              <a:buClrTx/>
              <a:buFontTx/>
              <a:buChar char="•"/>
            </a:pPr>
            <a:r>
              <a:rPr lang="en-GB" altLang="en-US" sz="2400">
                <a:latin typeface="Arial" charset="0"/>
              </a:rPr>
              <a:t>3. Management theory and Practices </a:t>
            </a:r>
            <a:r>
              <a:rPr lang="en-GB" altLang="en-US" sz="2400" i="1">
                <a:latin typeface="Arial" charset="0"/>
              </a:rPr>
              <a:t>by JS Chandan</a:t>
            </a:r>
            <a:r>
              <a:rPr lang="en-GB" altLang="en-US" sz="2400">
                <a:latin typeface="Arial" charset="0"/>
              </a:rPr>
              <a:t>.</a:t>
            </a:r>
          </a:p>
        </p:txBody>
      </p:sp>
      <p:sp>
        <p:nvSpPr>
          <p:cNvPr id="4099" name="Rectangle 2"/>
          <p:cNvSpPr>
            <a:spLocks noChangeArrowheads="1"/>
          </p:cNvSpPr>
          <p:nvPr/>
        </p:nvSpPr>
        <p:spPr bwMode="auto">
          <a:xfrm>
            <a:off x="2909888" y="341313"/>
            <a:ext cx="2544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US" altLang="en-US" sz="3600">
                <a:solidFill>
                  <a:srgbClr val="0033CC"/>
                </a:solidFill>
                <a:latin typeface="Arial" charset="0"/>
              </a:rPr>
              <a:t>References</a:t>
            </a:r>
            <a:endParaRPr lang="en-GB" altLang="en-US" sz="3600">
              <a:solidFill>
                <a:srgbClr val="0033CC"/>
              </a:solidFill>
              <a:latin typeface="Arial" charset="0"/>
            </a:endParaRPr>
          </a:p>
        </p:txBody>
      </p:sp>
    </p:spTree>
    <p:extLst>
      <p:ext uri="{BB962C8B-B14F-4D97-AF65-F5344CB8AC3E}">
        <p14:creationId xmlns:p14="http://schemas.microsoft.com/office/powerpoint/2010/main" val="80268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1114</Words>
  <Application>Microsoft Office PowerPoint</Application>
  <PresentationFormat>On-screen Show (4:3)</PresentationFormat>
  <Paragraphs>92</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Industrial Engineering </vt:lpstr>
      <vt:lpstr>Outline </vt:lpstr>
      <vt:lpstr>PowerPoint Presentation</vt:lpstr>
      <vt:lpstr>Development of Quality Management </vt:lpstr>
      <vt:lpstr>Quality Assurance vs. Strategic Approach </vt:lpstr>
      <vt:lpstr>Dimensions of Quality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Industrial Engineering </dc:title>
  <dc:creator>Salam</dc:creator>
  <cp:lastModifiedBy>Salam</cp:lastModifiedBy>
  <cp:revision>2</cp:revision>
  <dcterms:created xsi:type="dcterms:W3CDTF">2019-09-02T09:09:07Z</dcterms:created>
  <dcterms:modified xsi:type="dcterms:W3CDTF">2019-09-02T09:17:55Z</dcterms:modified>
</cp:coreProperties>
</file>